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Lato"/>
      <p:regular r:id="rId28"/>
      <p:bold r:id="rId29"/>
      <p:italic r:id="rId30"/>
      <p:boldItalic r:id="rId31"/>
    </p:embeddedFont>
    <p:embeddedFont>
      <p:font typeface="Lato Light"/>
      <p:regular r:id="rId32"/>
      <p:bold r:id="rId33"/>
      <p:italic r:id="rId34"/>
      <p:boldItalic r:id="rId35"/>
    </p:embeddedFont>
    <p:embeddedFont>
      <p:font typeface="Lato Black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8" roundtripDataSignature="AMtx7mhFH3AenHtfB6LS5mTrOcgWdRda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Lato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7.xml"/><Relationship Id="rId33" Type="http://schemas.openxmlformats.org/officeDocument/2006/relationships/font" Target="fonts/LatoLight-bold.fntdata"/><Relationship Id="rId10" Type="http://schemas.openxmlformats.org/officeDocument/2006/relationships/slide" Target="slides/slide6.xml"/><Relationship Id="rId32" Type="http://schemas.openxmlformats.org/officeDocument/2006/relationships/font" Target="fonts/LatoLight-regular.fntdata"/><Relationship Id="rId13" Type="http://schemas.openxmlformats.org/officeDocument/2006/relationships/slide" Target="slides/slide9.xml"/><Relationship Id="rId35" Type="http://schemas.openxmlformats.org/officeDocument/2006/relationships/font" Target="fonts/LatoLight-boldItalic.fntdata"/><Relationship Id="rId12" Type="http://schemas.openxmlformats.org/officeDocument/2006/relationships/slide" Target="slides/slide8.xml"/><Relationship Id="rId34" Type="http://schemas.openxmlformats.org/officeDocument/2006/relationships/font" Target="fonts/LatoLight-italic.fntdata"/><Relationship Id="rId15" Type="http://schemas.openxmlformats.org/officeDocument/2006/relationships/slide" Target="slides/slide11.xml"/><Relationship Id="rId37" Type="http://schemas.openxmlformats.org/officeDocument/2006/relationships/font" Target="fonts/LatoBlack-boldItalic.fntdata"/><Relationship Id="rId14" Type="http://schemas.openxmlformats.org/officeDocument/2006/relationships/slide" Target="slides/slide10.xml"/><Relationship Id="rId36" Type="http://schemas.openxmlformats.org/officeDocument/2006/relationships/font" Target="fonts/LatoBlack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customschemas.google.com/relationships/presentationmetadata" Target="meta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2ac3e84c9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e2ac3e84c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2ac3e84c9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e2ac3e84c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2ac3e84c9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e2ac3e84c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2ac3e84c9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e2ac3e84c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2ac3e84c9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e2ac3e84c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2ac3e84c9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e2ac3e84c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2ac3e84c9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e2ac3e84c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7"/>
          <p:cNvGrpSpPr/>
          <p:nvPr/>
        </p:nvGrpSpPr>
        <p:grpSpPr>
          <a:xfrm>
            <a:off x="-13164" y="1424069"/>
            <a:ext cx="9157393" cy="3719422"/>
            <a:chOff x="187960" y="1453515"/>
            <a:chExt cx="3861435" cy="1568450"/>
          </a:xfrm>
        </p:grpSpPr>
        <p:sp>
          <p:nvSpPr>
            <p:cNvPr id="11" name="Google Shape;11;p27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2" name="Google Shape;12;p27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20000"/>
                  </a:srgbClr>
                </a:gs>
                <a:gs pos="100000">
                  <a:srgbClr val="FF6A00"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3" name="Google Shape;13;p27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20000"/>
                  </a:srgbClr>
                </a:gs>
                <a:gs pos="100000">
                  <a:srgbClr val="CC000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4" name="Google Shape;14;p27"/>
          <p:cNvSpPr txBox="1"/>
          <p:nvPr>
            <p:ph type="ctrTitle"/>
          </p:nvPr>
        </p:nvSpPr>
        <p:spPr>
          <a:xfrm>
            <a:off x="1034300" y="925025"/>
            <a:ext cx="7075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28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17" name="Google Shape;17;p28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" name="Google Shape;18;p28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20000"/>
                  </a:srgbClr>
                </a:gs>
                <a:gs pos="100000">
                  <a:srgbClr val="FF6A00"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" name="Google Shape;19;p28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20000"/>
                  </a:srgbClr>
                </a:gs>
                <a:gs pos="100000">
                  <a:srgbClr val="CC000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20" name="Google Shape;20;p28"/>
          <p:cNvSpPr txBox="1"/>
          <p:nvPr>
            <p:ph idx="1" type="body"/>
          </p:nvPr>
        </p:nvSpPr>
        <p:spPr>
          <a:xfrm>
            <a:off x="2038025" y="1476000"/>
            <a:ext cx="5067900" cy="30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◦"/>
              <a:defRPr i="1" sz="3200"/>
            </a:lvl1pPr>
            <a:lvl2pPr indent="-4318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2pPr>
            <a:lvl3pPr indent="-4318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3pPr>
            <a:lvl4pPr indent="-4318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4pPr>
            <a:lvl5pPr indent="-4318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5pPr>
            <a:lvl6pPr indent="-4318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6pPr>
            <a:lvl7pPr indent="-4318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7pPr>
            <a:lvl8pPr indent="-4318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8pPr>
            <a:lvl9pPr indent="-4318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9pPr>
          </a:lstStyle>
          <a:p/>
        </p:txBody>
      </p:sp>
      <p:sp>
        <p:nvSpPr>
          <p:cNvPr id="21" name="Google Shape;21;p28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AR" sz="9600" u="none" cap="none" strike="noStrike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endParaRPr b="1" i="0" sz="9600" u="none" cap="none" strike="noStrike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" name="Google Shape;22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grpSp>
        <p:nvGrpSpPr>
          <p:cNvPr id="23" name="Google Shape;23;p28"/>
          <p:cNvGrpSpPr/>
          <p:nvPr/>
        </p:nvGrpSpPr>
        <p:grpSpPr>
          <a:xfrm flipH="1" rot="5400000">
            <a:off x="-1530412" y="1530301"/>
            <a:ext cx="5154243" cy="2093410"/>
            <a:chOff x="187960" y="1453515"/>
            <a:chExt cx="3861435" cy="1568450"/>
          </a:xfrm>
        </p:grpSpPr>
        <p:sp>
          <p:nvSpPr>
            <p:cNvPr id="24" name="Google Shape;24;p28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5" name="Google Shape;25;p28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20000"/>
                  </a:srgbClr>
                </a:gs>
                <a:gs pos="100000">
                  <a:srgbClr val="FF6A00"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6" name="Google Shape;26;p28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20000"/>
                  </a:srgbClr>
                </a:gs>
                <a:gs pos="100000">
                  <a:srgbClr val="CC000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/>
          <p:nvPr/>
        </p:nvSpPr>
        <p:spPr>
          <a:xfrm>
            <a:off x="14" y="2917253"/>
            <a:ext cx="9140444" cy="2224977"/>
          </a:xfrm>
          <a:custGeom>
            <a:rect b="b" l="l" r="r" t="t"/>
            <a:pathLst>
              <a:path extrusionOk="0" h="939800" w="3860800">
                <a:moveTo>
                  <a:pt x="1304290" y="494030"/>
                </a:moveTo>
                <a:cubicBezTo>
                  <a:pt x="857250" y="494030"/>
                  <a:pt x="421005" y="451485"/>
                  <a:pt x="0" y="370840"/>
                </a:cubicBezTo>
                <a:lnTo>
                  <a:pt x="0" y="942340"/>
                </a:lnTo>
                <a:lnTo>
                  <a:pt x="3864610" y="942340"/>
                </a:lnTo>
                <a:lnTo>
                  <a:pt x="3864610" y="0"/>
                </a:lnTo>
                <a:cubicBezTo>
                  <a:pt x="3082290" y="317500"/>
                  <a:pt x="2216150" y="494030"/>
                  <a:pt x="1304290" y="494030"/>
                </a:cubicBezTo>
                <a:close/>
              </a:path>
            </a:pathLst>
          </a:custGeom>
          <a:gradFill>
            <a:gsLst>
              <a:gs pos="0">
                <a:srgbClr val="FFC486">
                  <a:alpha val="20000"/>
                </a:srgbClr>
              </a:gs>
              <a:gs pos="100000">
                <a:srgbClr val="FF866B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9"/>
          <p:cNvSpPr/>
          <p:nvPr/>
        </p:nvSpPr>
        <p:spPr>
          <a:xfrm>
            <a:off x="14" y="1926312"/>
            <a:ext cx="9140444" cy="3217196"/>
          </a:xfrm>
          <a:custGeom>
            <a:rect b="b" l="l" r="r" t="t"/>
            <a:pathLst>
              <a:path extrusionOk="0" h="1358900" w="3860800">
                <a:moveTo>
                  <a:pt x="175260" y="1096010"/>
                </a:moveTo>
                <a:cubicBezTo>
                  <a:pt x="116840" y="1096010"/>
                  <a:pt x="58420" y="1095375"/>
                  <a:pt x="0" y="1094105"/>
                </a:cubicBezTo>
                <a:lnTo>
                  <a:pt x="0" y="1360805"/>
                </a:lnTo>
                <a:lnTo>
                  <a:pt x="3864610" y="1360805"/>
                </a:lnTo>
                <a:lnTo>
                  <a:pt x="3864610" y="0"/>
                </a:lnTo>
                <a:cubicBezTo>
                  <a:pt x="2827655" y="689610"/>
                  <a:pt x="1553210" y="1096010"/>
                  <a:pt x="175260" y="109601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20000"/>
                </a:srgbClr>
              </a:gs>
              <a:gs pos="100000">
                <a:srgbClr val="FF6A00">
                  <a:alpha val="2000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9"/>
          <p:cNvSpPr/>
          <p:nvPr/>
        </p:nvSpPr>
        <p:spPr>
          <a:xfrm>
            <a:off x="1518" y="3413475"/>
            <a:ext cx="9140444" cy="1728867"/>
          </a:xfrm>
          <a:custGeom>
            <a:rect b="b" l="l" r="r" t="t"/>
            <a:pathLst>
              <a:path extrusionOk="0" h="730250" w="3860800">
                <a:moveTo>
                  <a:pt x="2672715" y="539750"/>
                </a:moveTo>
                <a:cubicBezTo>
                  <a:pt x="1717040" y="539750"/>
                  <a:pt x="811530" y="346075"/>
                  <a:pt x="0" y="0"/>
                </a:cubicBezTo>
                <a:lnTo>
                  <a:pt x="0" y="732790"/>
                </a:lnTo>
                <a:lnTo>
                  <a:pt x="3863975" y="732790"/>
                </a:lnTo>
                <a:lnTo>
                  <a:pt x="3863975" y="437515"/>
                </a:lnTo>
                <a:cubicBezTo>
                  <a:pt x="3477895" y="504190"/>
                  <a:pt x="3079750" y="539750"/>
                  <a:pt x="2672715" y="539750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20000"/>
                </a:srgbClr>
              </a:gs>
              <a:gs pos="100000">
                <a:srgbClr val="CC0000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9"/>
          <p:cNvSpPr txBox="1"/>
          <p:nvPr>
            <p:ph type="ctrTitle"/>
          </p:nvPr>
        </p:nvSpPr>
        <p:spPr>
          <a:xfrm>
            <a:off x="1034300" y="1583350"/>
            <a:ext cx="6342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" name="Google Shape;32;p29"/>
          <p:cNvSpPr txBox="1"/>
          <p:nvPr>
            <p:ph idx="1" type="subTitle"/>
          </p:nvPr>
        </p:nvSpPr>
        <p:spPr>
          <a:xfrm>
            <a:off x="1034300" y="2840052"/>
            <a:ext cx="6342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30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35" name="Google Shape;35;p30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6" name="Google Shape;36;p30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20000"/>
                  </a:srgbClr>
                </a:gs>
                <a:gs pos="100000">
                  <a:srgbClr val="FF6A00"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7" name="Google Shape;37;p30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20000"/>
                  </a:srgbClr>
                </a:gs>
                <a:gs pos="100000">
                  <a:srgbClr val="CC000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38" name="Google Shape;38;p30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" type="body"/>
          </p:nvPr>
        </p:nvSpPr>
        <p:spPr>
          <a:xfrm>
            <a:off x="737850" y="1475700"/>
            <a:ext cx="2891700" cy="29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/>
        </p:txBody>
      </p:sp>
      <p:sp>
        <p:nvSpPr>
          <p:cNvPr id="40" name="Google Shape;40;p30"/>
          <p:cNvSpPr txBox="1"/>
          <p:nvPr>
            <p:ph idx="2" type="body"/>
          </p:nvPr>
        </p:nvSpPr>
        <p:spPr>
          <a:xfrm>
            <a:off x="3955979" y="1475700"/>
            <a:ext cx="2891700" cy="29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/>
        </p:txBody>
      </p:sp>
      <p:sp>
        <p:nvSpPr>
          <p:cNvPr id="41" name="Google Shape;41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ottom waves">
  <p:cSld name="BLANK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31"/>
          <p:cNvGrpSpPr/>
          <p:nvPr/>
        </p:nvGrpSpPr>
        <p:grpSpPr>
          <a:xfrm>
            <a:off x="-13177" y="3583361"/>
            <a:ext cx="9157393" cy="1560137"/>
            <a:chOff x="187960" y="1453515"/>
            <a:chExt cx="3861435" cy="1568450"/>
          </a:xfrm>
        </p:grpSpPr>
        <p:sp>
          <p:nvSpPr>
            <p:cNvPr id="44" name="Google Shape;44;p31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5" name="Google Shape;45;p31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20000"/>
                  </a:srgbClr>
                </a:gs>
                <a:gs pos="100000">
                  <a:srgbClr val="FF6A00"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6" name="Google Shape;46;p31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20000"/>
                  </a:srgbClr>
                </a:gs>
                <a:gs pos="100000">
                  <a:srgbClr val="CC000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7" name="Google Shape;47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b="0" i="0" sz="30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b="0" i="0" sz="30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b="0" i="0" sz="30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b="0" i="0" sz="30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b="0" i="0" sz="30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b="0" i="0" sz="30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b="0" i="0" sz="30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b="0" i="0" sz="30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b="0" i="0" sz="30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JaviCeRodriguez/TPF_ProcesamientoDeImagene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 txBox="1"/>
          <p:nvPr>
            <p:ph type="ctrTitle"/>
          </p:nvPr>
        </p:nvSpPr>
        <p:spPr>
          <a:xfrm>
            <a:off x="258792" y="578184"/>
            <a:ext cx="8643668" cy="13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s-AR" sz="4000">
                <a:solidFill>
                  <a:srgbClr val="FF4546"/>
                </a:solidFill>
              </a:rPr>
              <a:t>Trabajo Práctico Final</a:t>
            </a:r>
            <a:br>
              <a:rPr lang="es-AR" sz="4300"/>
            </a:br>
            <a:r>
              <a:rPr lang="es-AR" sz="4300">
                <a:solidFill>
                  <a:srgbClr val="FF4546"/>
                </a:solidFill>
              </a:rPr>
              <a:t>PROCESAMIENTO DE IMÁGENES</a:t>
            </a:r>
            <a:endParaRPr sz="4300">
              <a:solidFill>
                <a:srgbClr val="FF4546"/>
              </a:solidFill>
            </a:endParaRPr>
          </a:p>
        </p:txBody>
      </p:sp>
      <p:sp>
        <p:nvSpPr>
          <p:cNvPr id="53" name="Google Shape;53;p1"/>
          <p:cNvSpPr txBox="1"/>
          <p:nvPr/>
        </p:nvSpPr>
        <p:spPr>
          <a:xfrm>
            <a:off x="1896000" y="2046351"/>
            <a:ext cx="53694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AR" sz="15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07-07-2021 (1C 2021)</a:t>
            </a:r>
            <a:endParaRPr b="0" i="0" sz="15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AR" sz="15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INTEGRANTES: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AR" sz="15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	Gervasi, Sofía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AR" sz="15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	Rodríguez, Javier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AR" sz="15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	Venanzoni, Martina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AR" sz="15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DOCENTES: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AR" sz="15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	Raponi, Marcelo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AR" sz="15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	Rios, Marcela	</a:t>
            </a:r>
            <a:endParaRPr b="1" i="0" sz="36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/>
          <p:nvPr>
            <p:ph type="title"/>
          </p:nvPr>
        </p:nvSpPr>
        <p:spPr>
          <a:xfrm>
            <a:off x="737850" y="224287"/>
            <a:ext cx="6109829" cy="53720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AR">
                <a:solidFill>
                  <a:schemeClr val="accent1"/>
                </a:solidFill>
              </a:rPr>
              <a:t>PROBLEMA 3</a:t>
            </a:r>
            <a:endParaRPr/>
          </a:p>
        </p:txBody>
      </p:sp>
      <p:sp>
        <p:nvSpPr>
          <p:cNvPr id="116" name="Google Shape;116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117" name="Google Shape;117;p13"/>
          <p:cNvSpPr txBox="1"/>
          <p:nvPr>
            <p:ph idx="1" type="body"/>
          </p:nvPr>
        </p:nvSpPr>
        <p:spPr>
          <a:xfrm>
            <a:off x="737850" y="979269"/>
            <a:ext cx="5107138" cy="1206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s-AR"/>
              <a:t>Pieza </a:t>
            </a:r>
            <a:r>
              <a:rPr b="1" i="1" lang="es-AR" sz="3000"/>
              <a:t>semilla.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AR" sz="1700"/>
              <a:t>Pieza de referencia.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AR"/>
              <a:t>Convertirse en la primera pieza bien ubicada.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/>
          </a:p>
        </p:txBody>
      </p:sp>
      <p:pic>
        <p:nvPicPr>
          <p:cNvPr id="118" name="Google Shape;118;p13"/>
          <p:cNvPicPr preferRelativeResize="0"/>
          <p:nvPr/>
        </p:nvPicPr>
        <p:blipFill rotWithShape="1">
          <a:blip r:embed="rId3">
            <a:alphaModFix/>
          </a:blip>
          <a:srcRect b="42875" l="0" r="6498" t="0"/>
          <a:stretch/>
        </p:blipFill>
        <p:spPr>
          <a:xfrm>
            <a:off x="2592983" y="2403216"/>
            <a:ext cx="4254696" cy="2539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/>
          <p:nvPr>
            <p:ph type="title"/>
          </p:nvPr>
        </p:nvSpPr>
        <p:spPr>
          <a:xfrm>
            <a:off x="737850" y="224287"/>
            <a:ext cx="6109829" cy="53720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AR">
                <a:solidFill>
                  <a:schemeClr val="accent1"/>
                </a:solidFill>
              </a:rPr>
              <a:t>PROBLEMA 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4" name="Google Shape;124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125" name="Google Shape;12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2966" y="2049956"/>
            <a:ext cx="4854713" cy="289669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/>
          <p:nvPr>
            <p:ph idx="1" type="body"/>
          </p:nvPr>
        </p:nvSpPr>
        <p:spPr>
          <a:xfrm>
            <a:off x="277775" y="761493"/>
            <a:ext cx="4132860" cy="1206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s-AR"/>
              <a:t>Función </a:t>
            </a:r>
            <a:r>
              <a:rPr b="1" i="1" lang="es-AR" sz="3000"/>
              <a:t>mat2cell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AR" sz="1700"/>
              <a:t>Convierte en matriz de celdas.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AR"/>
              <a:t>Dividir en partes iguales.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/>
          </a:p>
        </p:txBody>
      </p:sp>
      <p:sp>
        <p:nvSpPr>
          <p:cNvPr id="127" name="Google Shape;127;p14"/>
          <p:cNvSpPr txBox="1"/>
          <p:nvPr>
            <p:ph idx="1" type="body"/>
          </p:nvPr>
        </p:nvSpPr>
        <p:spPr>
          <a:xfrm>
            <a:off x="3905285" y="761500"/>
            <a:ext cx="4132800" cy="1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s-AR"/>
              <a:t>Función </a:t>
            </a:r>
            <a:r>
              <a:rPr b="1" i="1" lang="es-AR" sz="3000"/>
              <a:t>shuffleCell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AR" sz="1700"/>
              <a:t>Función creada.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AR"/>
              <a:t>Mezclar aleatoriamente a las piezas.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/>
          <p:nvPr>
            <p:ph type="title"/>
          </p:nvPr>
        </p:nvSpPr>
        <p:spPr>
          <a:xfrm>
            <a:off x="737850" y="224287"/>
            <a:ext cx="6109829" cy="53720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AR">
                <a:solidFill>
                  <a:schemeClr val="accent1"/>
                </a:solidFill>
              </a:rPr>
              <a:t>PROBLEMA 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3" name="Google Shape;133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134" name="Google Shape;134;p15"/>
          <p:cNvSpPr txBox="1"/>
          <p:nvPr>
            <p:ph idx="1" type="body"/>
          </p:nvPr>
        </p:nvSpPr>
        <p:spPr>
          <a:xfrm>
            <a:off x="217954" y="761493"/>
            <a:ext cx="3583081" cy="4577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AR"/>
              <a:t>Intercambio de pieza  - semilla.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AR"/>
              <a:t>	</a:t>
            </a:r>
            <a:endParaRPr b="1"/>
          </a:p>
        </p:txBody>
      </p:sp>
      <p:pic>
        <p:nvPicPr>
          <p:cNvPr id="135" name="Google Shape;13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1418" y="1234807"/>
            <a:ext cx="5871367" cy="351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/>
          <p:nvPr>
            <p:ph type="title"/>
          </p:nvPr>
        </p:nvSpPr>
        <p:spPr>
          <a:xfrm>
            <a:off x="737850" y="224287"/>
            <a:ext cx="6109829" cy="53720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AR">
                <a:solidFill>
                  <a:schemeClr val="accent1"/>
                </a:solidFill>
              </a:rPr>
              <a:t>PROBLEMA 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1" name="Google Shape;141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142" name="Google Shape;142;p16"/>
          <p:cNvSpPr txBox="1"/>
          <p:nvPr>
            <p:ph idx="1" type="body"/>
          </p:nvPr>
        </p:nvSpPr>
        <p:spPr>
          <a:xfrm>
            <a:off x="344702" y="735435"/>
            <a:ext cx="3955695" cy="133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s-AR"/>
              <a:t>Función </a:t>
            </a:r>
            <a:r>
              <a:rPr b="1" i="1" lang="es-AR" sz="3000"/>
              <a:t>imcolordiff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AR" sz="1700"/>
              <a:t>Diferencia de color entre dos matrices</a:t>
            </a:r>
            <a:r>
              <a:rPr lang="es-AR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AR"/>
              <a:t>Sistema de colores CIELAB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AR"/>
              <a:t>	</a:t>
            </a:r>
            <a:endParaRPr b="1"/>
          </a:p>
        </p:txBody>
      </p:sp>
      <p:pic>
        <p:nvPicPr>
          <p:cNvPr id="143" name="Google Shape;14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1866" y="2098793"/>
            <a:ext cx="4595813" cy="284785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6"/>
          <p:cNvSpPr txBox="1"/>
          <p:nvPr>
            <p:ph idx="1" type="body"/>
          </p:nvPr>
        </p:nvSpPr>
        <p:spPr>
          <a:xfrm>
            <a:off x="3631182" y="735458"/>
            <a:ext cx="4748400" cy="13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s-AR"/>
              <a:t>Función </a:t>
            </a:r>
            <a:r>
              <a:rPr b="1" i="1" lang="es-AR" sz="3000"/>
              <a:t>search_similar_border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AR" sz="1700"/>
              <a:t>Función creada.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AR"/>
              <a:t>	   Ordenar las imágenes.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AR"/>
              <a:t>	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34" y="0"/>
            <a:ext cx="8267700" cy="5149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type="title"/>
          </p:nvPr>
        </p:nvSpPr>
        <p:spPr>
          <a:xfrm>
            <a:off x="737850" y="224287"/>
            <a:ext cx="6109829" cy="53720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AR">
                <a:solidFill>
                  <a:schemeClr val="accent1"/>
                </a:solidFill>
              </a:rPr>
              <a:t>PROBLEMA 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6" name="Google Shape;156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157" name="Google Shape;157;p18"/>
          <p:cNvSpPr txBox="1"/>
          <p:nvPr>
            <p:ph idx="1" type="body"/>
          </p:nvPr>
        </p:nvSpPr>
        <p:spPr>
          <a:xfrm>
            <a:off x="217954" y="761493"/>
            <a:ext cx="3583081" cy="4577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AR"/>
              <a:t>Bonus track: Otro resultado.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AR"/>
              <a:t>	</a:t>
            </a:r>
            <a:endParaRPr b="1"/>
          </a:p>
        </p:txBody>
      </p:sp>
      <p:pic>
        <p:nvPicPr>
          <p:cNvPr id="158" name="Google Shape;15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31" y="1468601"/>
            <a:ext cx="3981626" cy="236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5596" y="1468601"/>
            <a:ext cx="4122218" cy="2392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737850" y="224287"/>
            <a:ext cx="6109829" cy="53720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AR">
                <a:solidFill>
                  <a:schemeClr val="accent1"/>
                </a:solidFill>
              </a:rPr>
              <a:t>PROBLEMA 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5" name="Google Shape;165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166" name="Google Shape;166;p19"/>
          <p:cNvSpPr txBox="1"/>
          <p:nvPr>
            <p:ph idx="1" type="body"/>
          </p:nvPr>
        </p:nvSpPr>
        <p:spPr>
          <a:xfrm>
            <a:off x="217954" y="761493"/>
            <a:ext cx="3583081" cy="4577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AR"/>
              <a:t>Comentarios y observaciones.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AR"/>
              <a:t>	</a:t>
            </a:r>
            <a:endParaRPr b="1"/>
          </a:p>
        </p:txBody>
      </p:sp>
      <p:pic>
        <p:nvPicPr>
          <p:cNvPr id="167" name="Google Shape;16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293" y="1234740"/>
            <a:ext cx="2983721" cy="1813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5163" y="1219200"/>
            <a:ext cx="2995545" cy="1844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4293" y="3178136"/>
            <a:ext cx="2983721" cy="187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95163" y="3178136"/>
            <a:ext cx="3046801" cy="187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176" name="Google Shape;176;p20"/>
          <p:cNvSpPr txBox="1"/>
          <p:nvPr>
            <p:ph type="title"/>
          </p:nvPr>
        </p:nvSpPr>
        <p:spPr>
          <a:xfrm>
            <a:off x="369425" y="224212"/>
            <a:ext cx="61098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AR">
                <a:solidFill>
                  <a:srgbClr val="FFD966"/>
                </a:solidFill>
              </a:rPr>
              <a:t>PROBLEMA 4</a:t>
            </a:r>
            <a:endParaRPr>
              <a:solidFill>
                <a:srgbClr val="FFD966"/>
              </a:solidFill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 rotWithShape="1">
          <a:blip r:embed="rId3">
            <a:alphaModFix/>
          </a:blip>
          <a:srcRect b="0" l="0" r="10257" t="0"/>
          <a:stretch/>
        </p:blipFill>
        <p:spPr>
          <a:xfrm>
            <a:off x="152400" y="913900"/>
            <a:ext cx="5710076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475" y="833200"/>
            <a:ext cx="2324100" cy="4113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786" y="926150"/>
            <a:ext cx="6336426" cy="38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 txBox="1"/>
          <p:nvPr>
            <p:ph type="title"/>
          </p:nvPr>
        </p:nvSpPr>
        <p:spPr>
          <a:xfrm>
            <a:off x="369425" y="224212"/>
            <a:ext cx="61098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AR">
                <a:solidFill>
                  <a:srgbClr val="FFD966"/>
                </a:solidFill>
              </a:rPr>
              <a:t>PROBLEMA 4</a:t>
            </a:r>
            <a:endParaRPr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191" name="Google Shape;1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425" y="889425"/>
            <a:ext cx="6528675" cy="3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 txBox="1"/>
          <p:nvPr>
            <p:ph type="title"/>
          </p:nvPr>
        </p:nvSpPr>
        <p:spPr>
          <a:xfrm>
            <a:off x="369425" y="224212"/>
            <a:ext cx="61098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AR">
                <a:solidFill>
                  <a:srgbClr val="FFD966"/>
                </a:solidFill>
              </a:rPr>
              <a:t>PROBLEMA 4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6835075" y="1703463"/>
            <a:ext cx="2194200" cy="20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s-AR">
                <a:latin typeface="Lato"/>
                <a:ea typeface="Lato"/>
                <a:cs typeface="Lato"/>
                <a:sym typeface="Lato"/>
              </a:rPr>
              <a:t>Análisis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s-AR">
                <a:latin typeface="Lato"/>
                <a:ea typeface="Lato"/>
                <a:cs typeface="Lato"/>
                <a:sym typeface="Lato"/>
              </a:rPr>
              <a:t>Histograma de A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s-AR">
                <a:highlight>
                  <a:srgbClr val="E06666"/>
                </a:highlight>
                <a:latin typeface="Lato"/>
                <a:ea typeface="Lato"/>
                <a:cs typeface="Lato"/>
                <a:sym typeface="Lato"/>
              </a:rPr>
              <a:t>A&gt;73 </a:t>
            </a:r>
            <a:endParaRPr b="1">
              <a:highlight>
                <a:srgbClr val="E06666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s-AR">
                <a:highlight>
                  <a:srgbClr val="6AA84F"/>
                </a:highlight>
                <a:latin typeface="Lato"/>
                <a:ea typeface="Lato"/>
                <a:cs typeface="Lato"/>
                <a:sym typeface="Lato"/>
              </a:rPr>
              <a:t>A&lt;-57 </a:t>
            </a:r>
            <a:endParaRPr b="1">
              <a:highlight>
                <a:srgbClr val="6AA84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4382814" y="725214"/>
            <a:ext cx="423193" cy="483476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1715966" y="1376409"/>
            <a:ext cx="6180082" cy="9495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</a:pPr>
            <a:r>
              <a:rPr b="0" i="0" lang="es-AR" sz="6000" u="none" cap="none" strike="noStrike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INTRODUCCIÓN</a:t>
            </a:r>
            <a:endParaRPr/>
          </a:p>
        </p:txBody>
      </p:sp>
      <p:sp>
        <p:nvSpPr>
          <p:cNvPr id="61" name="Google Shape;61;p2"/>
          <p:cNvSpPr txBox="1"/>
          <p:nvPr/>
        </p:nvSpPr>
        <p:spPr>
          <a:xfrm>
            <a:off x="1715966" y="2762664"/>
            <a:ext cx="5998627" cy="1199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3600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AR" sz="15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El objetivo de este trabajo práctico  es poner en práctica y demostrar todos los conocimientos adquiridos a lo largo de la materia. </a:t>
            </a:r>
            <a:endParaRPr/>
          </a:p>
          <a:p>
            <a:pPr indent="3600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AR" sz="15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Se propone incorporar todas las herramientas aprendidas para poder resolver los tres problemas planteados a continuación.</a:t>
            </a:r>
            <a:endParaRPr/>
          </a:p>
          <a:p>
            <a:pPr indent="360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2ac3e84c9_0_7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199" name="Google Shape;199;ge2ac3e84c9_0_73"/>
          <p:cNvSpPr txBox="1"/>
          <p:nvPr>
            <p:ph idx="4294967295" type="title"/>
          </p:nvPr>
        </p:nvSpPr>
        <p:spPr>
          <a:xfrm>
            <a:off x="369425" y="224212"/>
            <a:ext cx="61098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AR">
                <a:solidFill>
                  <a:srgbClr val="FFD966"/>
                </a:solidFill>
              </a:rPr>
              <a:t>PROBLEMA 4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200" name="Google Shape;200;ge2ac3e84c9_0_73"/>
          <p:cNvSpPr txBox="1"/>
          <p:nvPr>
            <p:ph idx="4294967295" type="body"/>
          </p:nvPr>
        </p:nvSpPr>
        <p:spPr>
          <a:xfrm>
            <a:off x="6835075" y="1703463"/>
            <a:ext cx="2194200" cy="20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s-AR">
                <a:latin typeface="Lato"/>
                <a:ea typeface="Lato"/>
                <a:cs typeface="Lato"/>
                <a:sym typeface="Lato"/>
              </a:rPr>
              <a:t>Análisis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s-AR">
                <a:latin typeface="Lato"/>
                <a:ea typeface="Lato"/>
                <a:cs typeface="Lato"/>
                <a:sym typeface="Lato"/>
              </a:rPr>
              <a:t>Histograma de B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s-AR">
                <a:highlight>
                  <a:srgbClr val="FF0000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b="1">
              <a:highlight>
                <a:srgbClr val="FF00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s-AR">
                <a:highlight>
                  <a:srgbClr val="9FC5E8"/>
                </a:highlight>
                <a:latin typeface="Lato"/>
                <a:ea typeface="Lato"/>
                <a:cs typeface="Lato"/>
                <a:sym typeface="Lato"/>
              </a:rPr>
              <a:t>B</a:t>
            </a:r>
            <a:r>
              <a:rPr b="1" lang="es-AR">
                <a:highlight>
                  <a:srgbClr val="9FC5E8"/>
                </a:highlight>
                <a:latin typeface="Lato"/>
                <a:ea typeface="Lato"/>
                <a:cs typeface="Lato"/>
                <a:sym typeface="Lato"/>
              </a:rPr>
              <a:t>&lt;-67</a:t>
            </a:r>
            <a:r>
              <a:rPr b="1" lang="es-AR">
                <a:highlight>
                  <a:srgbClr val="6AA84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b="1">
              <a:highlight>
                <a:srgbClr val="6AA84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/>
          </a:p>
        </p:txBody>
      </p:sp>
      <p:pic>
        <p:nvPicPr>
          <p:cNvPr id="201" name="Google Shape;201;ge2ac3e84c9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3912"/>
            <a:ext cx="6530275" cy="3714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2ac3e84c9_0_8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207" name="Google Shape;207;ge2ac3e84c9_0_81"/>
          <p:cNvSpPr txBox="1"/>
          <p:nvPr>
            <p:ph type="title"/>
          </p:nvPr>
        </p:nvSpPr>
        <p:spPr>
          <a:xfrm>
            <a:off x="369425" y="224212"/>
            <a:ext cx="61098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AR">
                <a:solidFill>
                  <a:srgbClr val="FFD966"/>
                </a:solidFill>
              </a:rPr>
              <a:t>PROBLEMA 4</a:t>
            </a:r>
            <a:endParaRPr>
              <a:solidFill>
                <a:srgbClr val="FFD966"/>
              </a:solidFill>
            </a:endParaRPr>
          </a:p>
        </p:txBody>
      </p:sp>
      <p:pic>
        <p:nvPicPr>
          <p:cNvPr id="208" name="Google Shape;208;ge2ac3e84c9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25" y="858612"/>
            <a:ext cx="5595134" cy="4077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2ac3e84c9_0_8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214" name="Google Shape;214;ge2ac3e84c9_0_89"/>
          <p:cNvPicPr preferRelativeResize="0"/>
          <p:nvPr/>
        </p:nvPicPr>
        <p:blipFill rotWithShape="1">
          <a:blip r:embed="rId3">
            <a:alphaModFix/>
          </a:blip>
          <a:srcRect b="5911" l="12014" r="6146" t="8786"/>
          <a:stretch/>
        </p:blipFill>
        <p:spPr>
          <a:xfrm>
            <a:off x="843425" y="462725"/>
            <a:ext cx="7206950" cy="422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220" name="Google Shape;220;p25"/>
          <p:cNvSpPr txBox="1"/>
          <p:nvPr>
            <p:ph idx="4294967295" type="ctrTitle"/>
          </p:nvPr>
        </p:nvSpPr>
        <p:spPr>
          <a:xfrm>
            <a:off x="2573100" y="758900"/>
            <a:ext cx="4081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</a:pPr>
            <a:r>
              <a:rPr b="0" i="0" lang="es-AR" sz="7200" u="none" cap="none" strike="noStrike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¡Gracias!</a:t>
            </a:r>
            <a:endParaRPr b="0" i="0" sz="7200" u="none" cap="none" strike="noStrike">
              <a:solidFill>
                <a:schemeClr val="accent4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1" name="Google Shape;221;p25"/>
          <p:cNvSpPr txBox="1"/>
          <p:nvPr>
            <p:ph idx="4294967295" type="subTitle"/>
          </p:nvPr>
        </p:nvSpPr>
        <p:spPr>
          <a:xfrm>
            <a:off x="472782" y="2223500"/>
            <a:ext cx="8282152" cy="1856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None/>
            </a:pPr>
            <a:r>
              <a:rPr b="1" i="0" lang="es-AR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¿Dudas? ¿Preguntas? ¿Comentarios?</a:t>
            </a:r>
            <a:endParaRPr b="1" i="0" sz="3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Pueden encontrar todos nuestros códigos y documentación en: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 Light"/>
              <a:buNone/>
            </a:pPr>
            <a:r>
              <a:rPr b="0" i="0" lang="es-AR" sz="2000" u="sng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https://github.com/JaviCeRodriguez/TPF_ProcesamientoDeImagenes</a:t>
            </a:r>
            <a:r>
              <a:rPr b="0" i="0" lang="es-AR" sz="2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  </a:t>
            </a:r>
            <a:endParaRPr b="0" i="0" sz="20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>
            <p:ph idx="4294967295" type="title"/>
          </p:nvPr>
        </p:nvSpPr>
        <p:spPr>
          <a:xfrm>
            <a:off x="369425" y="224212"/>
            <a:ext cx="61098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AR">
                <a:solidFill>
                  <a:srgbClr val="FFD966"/>
                </a:solidFill>
              </a:rPr>
              <a:t>PROBLEMA 1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67" name="Google Shape;67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68" name="Google Shape;68;p8"/>
          <p:cNvSpPr txBox="1"/>
          <p:nvPr>
            <p:ph idx="4294967295" type="body"/>
          </p:nvPr>
        </p:nvSpPr>
        <p:spPr>
          <a:xfrm>
            <a:off x="470100" y="1022625"/>
            <a:ext cx="732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b="1" lang="es-AR" sz="2000"/>
              <a:t>Selección</a:t>
            </a:r>
            <a:r>
              <a:rPr b="1" lang="es-AR" sz="2000"/>
              <a:t> de los Kernels en base a nuestro sistema de referencia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/>
          </a:p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3">
            <a:alphaModFix/>
          </a:blip>
          <a:srcRect b="0" l="0" r="0" t="4915"/>
          <a:stretch/>
        </p:blipFill>
        <p:spPr>
          <a:xfrm>
            <a:off x="302075" y="1416225"/>
            <a:ext cx="6569750" cy="28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 rotWithShape="1">
          <a:blip r:embed="rId4">
            <a:alphaModFix/>
          </a:blip>
          <a:srcRect b="0" l="3808" r="64821" t="9107"/>
          <a:stretch/>
        </p:blipFill>
        <p:spPr>
          <a:xfrm>
            <a:off x="6719725" y="1416225"/>
            <a:ext cx="1968130" cy="28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76" name="Google Shape;7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75" y="715575"/>
            <a:ext cx="8703650" cy="371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2ac3e84c9_0_28"/>
          <p:cNvSpPr txBox="1"/>
          <p:nvPr>
            <p:ph idx="4294967295" type="title"/>
          </p:nvPr>
        </p:nvSpPr>
        <p:spPr>
          <a:xfrm>
            <a:off x="369425" y="224212"/>
            <a:ext cx="61098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AR">
                <a:solidFill>
                  <a:srgbClr val="FFD966"/>
                </a:solidFill>
              </a:rPr>
              <a:t>PROBLEMA 1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82" name="Google Shape;82;ge2ac3e84c9_0_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83" name="Google Shape;83;ge2ac3e84c9_0_28"/>
          <p:cNvPicPr preferRelativeResize="0"/>
          <p:nvPr/>
        </p:nvPicPr>
        <p:blipFill rotWithShape="1">
          <a:blip r:embed="rId3">
            <a:alphaModFix/>
          </a:blip>
          <a:srcRect b="0" l="0" r="0" t="3975"/>
          <a:stretch/>
        </p:blipFill>
        <p:spPr>
          <a:xfrm>
            <a:off x="608675" y="1070575"/>
            <a:ext cx="8067675" cy="28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ac3e84c9_0_44"/>
          <p:cNvSpPr txBox="1"/>
          <p:nvPr>
            <p:ph idx="4294967295" type="title"/>
          </p:nvPr>
        </p:nvSpPr>
        <p:spPr>
          <a:xfrm>
            <a:off x="369425" y="224212"/>
            <a:ext cx="61098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AR">
                <a:solidFill>
                  <a:srgbClr val="FFD966"/>
                </a:solidFill>
              </a:rPr>
              <a:t>PROBLEMA 1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89" name="Google Shape;89;ge2ac3e84c9_0_4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90" name="Google Shape;90;ge2ac3e84c9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3912"/>
            <a:ext cx="8839202" cy="3531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2ac3e84c9_0_37"/>
          <p:cNvSpPr txBox="1"/>
          <p:nvPr>
            <p:ph idx="4294967295" type="title"/>
          </p:nvPr>
        </p:nvSpPr>
        <p:spPr>
          <a:xfrm>
            <a:off x="369425" y="224212"/>
            <a:ext cx="61098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AR">
                <a:solidFill>
                  <a:srgbClr val="FFD966"/>
                </a:solidFill>
              </a:rPr>
              <a:t>PROBLEMA 1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96" name="Google Shape;96;ge2ac3e84c9_0_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97" name="Google Shape;97;ge2ac3e84c9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129" y="1304177"/>
            <a:ext cx="8410575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2ac3e84c9_0_51"/>
          <p:cNvSpPr txBox="1"/>
          <p:nvPr>
            <p:ph idx="4294967295" type="title"/>
          </p:nvPr>
        </p:nvSpPr>
        <p:spPr>
          <a:xfrm>
            <a:off x="369425" y="224212"/>
            <a:ext cx="61098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AR">
                <a:solidFill>
                  <a:srgbClr val="FFD966"/>
                </a:solidFill>
              </a:rPr>
              <a:t>PROBLEMA 1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103" name="Google Shape;103;ge2ac3e84c9_0_5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104" name="Google Shape;104;ge2ac3e84c9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25" y="1028497"/>
            <a:ext cx="8111150" cy="2292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110" name="Google Shape;110;p12"/>
          <p:cNvPicPr preferRelativeResize="0"/>
          <p:nvPr/>
        </p:nvPicPr>
        <p:blipFill rotWithShape="1">
          <a:blip r:embed="rId3">
            <a:alphaModFix/>
          </a:blip>
          <a:srcRect b="7999" l="5069" r="2764" t="11120"/>
          <a:stretch/>
        </p:blipFill>
        <p:spPr>
          <a:xfrm>
            <a:off x="183675" y="388766"/>
            <a:ext cx="8845598" cy="4365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lvia template">
  <a:themeElements>
    <a:clrScheme name="Custom 347">
      <a:dk1>
        <a:srgbClr val="222222"/>
      </a:dk1>
      <a:lt1>
        <a:srgbClr val="FFFFFF"/>
      </a:lt1>
      <a:dk2>
        <a:srgbClr val="111111"/>
      </a:dk2>
      <a:lt2>
        <a:srgbClr val="FFFFFF"/>
      </a:lt2>
      <a:accent1>
        <a:srgbClr val="F20122"/>
      </a:accent1>
      <a:accent2>
        <a:srgbClr val="CA0000"/>
      </a:accent2>
      <a:accent3>
        <a:srgbClr val="FF6A00"/>
      </a:accent3>
      <a:accent4>
        <a:srgbClr val="FF9F00"/>
      </a:accent4>
      <a:accent5>
        <a:srgbClr val="999999"/>
      </a:accent5>
      <a:accent6>
        <a:srgbClr val="D9D9D9"/>
      </a:accent6>
      <a:hlink>
        <a:srgbClr val="F2012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Martina</dc:creator>
</cp:coreProperties>
</file>